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4" r:id="rId9"/>
    <p:sldId id="262" r:id="rId10"/>
    <p:sldId id="265" r:id="rId11"/>
    <p:sldId id="267" r:id="rId12"/>
    <p:sldId id="268" r:id="rId13"/>
    <p:sldId id="269" r:id="rId14"/>
    <p:sldId id="270" r:id="rId15"/>
    <p:sldId id="271" r:id="rId16"/>
    <p:sldId id="275" r:id="rId17"/>
    <p:sldId id="276" r:id="rId18"/>
    <p:sldId id="277" r:id="rId19"/>
    <p:sldId id="278" r:id="rId20"/>
    <p:sldId id="272" r:id="rId21"/>
    <p:sldId id="274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0202"/>
    <a:srgbClr val="FF6D57"/>
    <a:srgbClr val="FF6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B9936-3D33-9087-C566-63D3C43DF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9A51EC-27B6-0B49-6781-DF88B6693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3F6D12-94C9-9154-3478-85C60850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4F71AA-B35E-F81F-F5EA-E21D1576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DD8C40-6E40-C287-F868-EC12E2CE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38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AC6F-1B33-825C-2CCD-3A954C4C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7F0A19-32BC-C972-8508-D8862CE10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A147B7-038D-52E5-01AE-F52D9C0B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975FF6-C0E3-7029-B619-44679EEF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9BBDD6-84F0-7EB1-1B0E-C7FD986C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87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58C255-5E62-EAB5-847A-C932F8A2E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E44D9EB-0A9B-A18B-5021-331C0DAD3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4B33C1-9F4A-863F-690E-60CE6244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093F1-04B4-D1EE-81A4-CF4B14599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0A620E-D1EC-23D7-9723-D77C885F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3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7A9A8-7B1B-C83D-BF31-725F5BD8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99752-01BC-4A54-9B7D-7CE985C12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45303D-FFDF-DA52-C27F-742F703F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B28FAB-31D9-ABAD-D095-C5C48CFAC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F6E31E-52B2-9690-1DB1-46C1E0C6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32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BA7D1-90CB-EB86-07F0-C6F025DB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5D38A-4B7F-41B6-B267-2955BF201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80A9F8-0C8F-6227-A65D-3187FEBF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641C26-6943-E75C-FBD1-34DD8D41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F35D3E-4981-F0EF-0250-2DA4824F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9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7298E-34CB-B71A-20F5-E4204E19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7ADE0A-0729-7BD7-FB25-D829346A2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E4DECB-A093-EAAA-4EC9-3210BF404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EC54CE-1B8D-146E-2986-FD6C19C1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7B9A9B-AE6C-33C4-981D-6B4B8910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7AE3B4-20EA-5C6C-92AC-39A3A456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80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8DABC-E80A-FA71-036D-108D1E58B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8F99FA-DDC5-1D96-B43B-1B1C47C88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667032-2D7A-4E2E-E330-7147680B1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AA366F-D413-4298-DA9C-CF56FAEA1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EC659C-6475-64E1-5130-31FADEA60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7C98635-0F7F-8A01-1F0D-0C2F1BF2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B405EA-A766-C127-FBCB-9000FD03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5F90CB5-40D9-D7C9-F6C6-648C231E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5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32BD-4F8E-5BB8-EE59-FCC15F87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504929D-B64F-8AE8-D207-6E40F60F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BBCE47-F813-1D4E-16BA-DA349EA1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EC9893-9940-50F8-FE9E-2F1CAEA1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49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C244534-6091-1BC9-8971-BE94C2D5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80DCAD-3A60-D48D-54D3-921B44C0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2504E0-8934-2532-986F-F56152CA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72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48C9A-9388-5607-9306-81D2E5FF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22C7E8-4AEA-2E61-6AD6-6C5F638CC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E14702-5BB1-D8E6-EC92-D30169539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56B051-21F1-DCC9-7A87-A5F057D6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222EB3-49DD-FC7B-8B0F-665CBC68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3B5B55-FD82-3915-9213-35E0A84C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C0EBE-B9AC-AB12-8FD8-617A216E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1AAAAE-E21D-F32E-9C13-5FCA7038C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8F1199-279D-A618-D4B6-6A1E5733D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D82E47-D66E-C7A6-41BC-D23505FE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D78B70-9171-9B49-641B-A7AAD00C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9CB226-54AA-D355-68D0-D63D96BAB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99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5548AC4-3A76-B719-4301-4FD0B055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4452BF-0BB5-A85A-78E9-CE6EA276B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4225FD-D4CF-5B35-C719-52A06487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30DBCA-6245-4684-8B89-24A17446A18A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2BB89A-374A-0EBE-0822-3F1B766E0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DAC966-BD74-1E65-979D-E98C81817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62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shapeappweb.azurewebsites.ne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hapeappapi.azurewebsites.net/swagger/index.htm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C1BB9AC8-DB5B-5C51-3759-A2E7EABB9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49" y="940280"/>
            <a:ext cx="3851502" cy="3851502"/>
          </a:xfrm>
          <a:prstGeom prst="rect">
            <a:avLst/>
          </a:prstGeom>
          <a:effectLst>
            <a:outerShdw blurRad="596900" dir="5400000" algn="ctr" rotWithShape="0">
              <a:srgbClr val="000000">
                <a:alpha val="31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3503762" y="5216380"/>
            <a:ext cx="5184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Apresentação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8499110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5FECB9-BD2A-0F01-6107-7F9F2C497868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Família tipográfica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E9DFA5-F5EB-321B-DAB9-B71AD43AAEF5}"/>
              </a:ext>
            </a:extLst>
          </p:cNvPr>
          <p:cNvSpPr txBox="1"/>
          <p:nvPr/>
        </p:nvSpPr>
        <p:spPr>
          <a:xfrm>
            <a:off x="1301870" y="5106721"/>
            <a:ext cx="9588261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A família tipográfica escolhida para as telas do sistema é a Poppins, corroborando com as características desejadas citadas anteriormente.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79BD3946-655B-8BC7-7279-315E9624B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6548F4-183E-DFF0-EB22-B74D1C7E9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23" y="1367710"/>
            <a:ext cx="11153955" cy="33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95753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5FECB9-BD2A-0F01-6107-7F9F2C497868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 err="1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Template</a:t>
            </a:r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 UI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E9DFA5-F5EB-321B-DAB9-B71AD43AAEF5}"/>
              </a:ext>
            </a:extLst>
          </p:cNvPr>
          <p:cNvSpPr txBox="1"/>
          <p:nvPr/>
        </p:nvSpPr>
        <p:spPr>
          <a:xfrm>
            <a:off x="3031107" y="861999"/>
            <a:ext cx="6129786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Template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do conteúdo principal da aplicação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79BD3946-655B-8BC7-7279-315E9624B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966A33-DB7D-132C-D973-286C7434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88" y="1415997"/>
            <a:ext cx="7132824" cy="48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39010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1874448" y="2921169"/>
            <a:ext cx="8443104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Implementação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97C62E4E-A2D7-BB47-810D-354A6C10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" y="103515"/>
            <a:ext cx="1052424" cy="1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83480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Arquitetura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7F90B7-EF69-8B21-4501-59D6A8D822DF}"/>
              </a:ext>
            </a:extLst>
          </p:cNvPr>
          <p:cNvSpPr txBox="1"/>
          <p:nvPr/>
        </p:nvSpPr>
        <p:spPr>
          <a:xfrm>
            <a:off x="943110" y="1122881"/>
            <a:ext cx="10305780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Seguindo os estudos do Eixo 4, a arquitetura da aplicação é </a:t>
            </a: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distribuída, 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de forma que o front-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end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é desacoplado do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back-end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e banco de dados, sendo separado nestas 3 principais camadas.</a:t>
            </a:r>
            <a:endParaRPr lang="pt-BR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D8BB150-1969-AAC0-A0B2-FCCB67C9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pic>
        <p:nvPicPr>
          <p:cNvPr id="3" name="Imagem 2" descr="Placa vermelh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E6FA508-2AB2-0FCE-3A52-A7006A6B5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63" y="2460651"/>
            <a:ext cx="574965" cy="574965"/>
          </a:xfrm>
          <a:prstGeom prst="rect">
            <a:avLst/>
          </a:prstGeom>
        </p:spPr>
      </p:pic>
      <p:pic>
        <p:nvPicPr>
          <p:cNvPr id="17" name="Imagem 16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A09DE7DA-5A92-C6F7-10CA-E8C728895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66" y="2460651"/>
            <a:ext cx="574965" cy="574965"/>
          </a:xfrm>
          <a:prstGeom prst="rect">
            <a:avLst/>
          </a:prstGeom>
        </p:spPr>
      </p:pic>
      <p:pic>
        <p:nvPicPr>
          <p:cNvPr id="21" name="Imagem 20" descr="Uma imagem contendo xícara, café, computador, desenho&#10;&#10;Descrição gerada automaticamente">
            <a:extLst>
              <a:ext uri="{FF2B5EF4-FFF2-40B4-BE49-F238E27FC236}">
                <a16:creationId xmlns:a16="http://schemas.microsoft.com/office/drawing/2014/main" id="{070A4CBF-15FE-8F54-9CCD-DEA1E6779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63" y="3344850"/>
            <a:ext cx="574965" cy="57496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0887C60-1496-6025-BD91-DB55E17114BF}"/>
              </a:ext>
            </a:extLst>
          </p:cNvPr>
          <p:cNvSpPr txBox="1"/>
          <p:nvPr/>
        </p:nvSpPr>
        <p:spPr>
          <a:xfrm>
            <a:off x="2048510" y="2578856"/>
            <a:ext cx="2912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Front-</a:t>
            </a:r>
            <a:r>
              <a:rPr lang="pt-BR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end</a:t>
            </a: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 da aplicação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7DCBCCB-2C2A-3959-5F79-913D9A0AAF47}"/>
              </a:ext>
            </a:extLst>
          </p:cNvPr>
          <p:cNvSpPr txBox="1"/>
          <p:nvPr/>
        </p:nvSpPr>
        <p:spPr>
          <a:xfrm>
            <a:off x="6394007" y="2578856"/>
            <a:ext cx="3950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Back-</a:t>
            </a:r>
            <a:r>
              <a:rPr lang="pt-BR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end</a:t>
            </a: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 da aplicação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0F707F0-ED15-284B-EF86-088506E9E214}"/>
              </a:ext>
            </a:extLst>
          </p:cNvPr>
          <p:cNvSpPr txBox="1"/>
          <p:nvPr/>
        </p:nvSpPr>
        <p:spPr>
          <a:xfrm>
            <a:off x="6397471" y="3459675"/>
            <a:ext cx="3007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92E57D-71D7-F54C-D05B-513308680BCC}"/>
              </a:ext>
            </a:extLst>
          </p:cNvPr>
          <p:cNvSpPr txBox="1"/>
          <p:nvPr/>
        </p:nvSpPr>
        <p:spPr>
          <a:xfrm>
            <a:off x="5635463" y="4046812"/>
            <a:ext cx="624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API com documentação disponível em:</a:t>
            </a:r>
          </a:p>
          <a:p>
            <a:r>
              <a:rPr lang="pt-BR" dirty="0">
                <a:hlinkClick r:id="rId6"/>
              </a:rPr>
              <a:t>https://shapeappapi.azurewebsites.net/swagger/index.html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2042736-5536-F127-4FE2-B4F1751FC882}"/>
              </a:ext>
            </a:extLst>
          </p:cNvPr>
          <p:cNvSpPr txBox="1"/>
          <p:nvPr/>
        </p:nvSpPr>
        <p:spPr>
          <a:xfrm>
            <a:off x="1194069" y="3204706"/>
            <a:ext cx="425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acessível em:</a:t>
            </a:r>
          </a:p>
          <a:p>
            <a:r>
              <a:rPr lang="pt-BR" dirty="0">
                <a:hlinkClick r:id="rId7"/>
              </a:rPr>
              <a:t>https://shapeappweb.azurewebsites.net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1615585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Framework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D8BB150-1969-AAC0-A0B2-FCCB67C9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D7F90B7-EF69-8B21-4501-59D6A8D822DF}"/>
              </a:ext>
            </a:extLst>
          </p:cNvPr>
          <p:cNvSpPr txBox="1"/>
          <p:nvPr/>
        </p:nvSpPr>
        <p:spPr>
          <a:xfrm>
            <a:off x="4387765" y="1418456"/>
            <a:ext cx="6826575" cy="375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Foi utilizado como base o framework ASP.NET Core versão 8, o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template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de Web API foi utilizado para o desenvolvimento da API Back-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end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e o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template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de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Razor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Pages foi utilizado como base para o front-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end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Web.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Para a impedância de objetos, foi utilizado o ORM Microsoft Entity Framework.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A comunicação do front com a API se dá via Javascript puro, utilizando requisições Ajax.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243B0CE8-0660-9147-1FF2-60961FB9E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" y="176400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0530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Implantação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D8BB150-1969-AAC0-A0B2-FCCB67C9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4F91DE1D-EEA1-FAF8-7AF7-C937C2C00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449" y="1205450"/>
            <a:ext cx="4321115" cy="124738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C8D01FE-FD95-58D1-CDD0-7D1921F42C5F}"/>
              </a:ext>
            </a:extLst>
          </p:cNvPr>
          <p:cNvSpPr txBox="1"/>
          <p:nvPr/>
        </p:nvSpPr>
        <p:spPr>
          <a:xfrm>
            <a:off x="1864423" y="2846276"/>
            <a:ext cx="8463154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Tanto o banco de dados quanto a implantação dos códigos da aplicação, foram feitos no Microsoft Azure, utilizando a conta de estudante fornecida pela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Puc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Minas e com as configurações Free da plataforma.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2F04BC-077E-808D-5AE7-FC6F9FAE9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99" y="4335474"/>
            <a:ext cx="11368003" cy="18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8543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DBEE-C552-1222-3CDC-339D4F082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326F494A-078A-1AE0-29D7-F57894DF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986262D-662C-5F71-F1A5-6F026744772E}"/>
              </a:ext>
            </a:extLst>
          </p:cNvPr>
          <p:cNvSpPr txBox="1"/>
          <p:nvPr/>
        </p:nvSpPr>
        <p:spPr>
          <a:xfrm>
            <a:off x="1874448" y="2921169"/>
            <a:ext cx="8443104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Testes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3F9DE359-E02E-7129-7C64-D43DAE1C1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" y="103515"/>
            <a:ext cx="1052424" cy="1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73836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1F85D-9845-3976-E7E9-420D85B4E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39D2BC6-4147-313F-BD4C-3B8BE2D06A41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Unit Framework - Exercícios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491AE65-E4DE-2B46-1433-43AE730C8DB1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E79A8C-ECA3-9D6D-57D6-16B17C814D3C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3388FFA4-9DB0-A72F-5A46-6B56BE5DF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A7CF0A0-428D-6876-5033-80C4D9FA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4" y="1361402"/>
            <a:ext cx="4316775" cy="161632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F22022-231F-3B54-CAD3-2730FCFC1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899" y="1361402"/>
            <a:ext cx="6525230" cy="48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79946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E7E3B-F8AE-E952-ECF9-0A208C242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93CC93C-102A-F07E-395C-5777BB04ECF7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Unit Framework - Treinos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4646311-AE64-964A-B4E4-31A39478ECBE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920AF26-4B6F-05DE-B9AD-971D499D9D51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9A1F00C-3A58-19C1-BE63-F4AEC93FB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78EF3C0-E1CB-F2E0-D72A-2EC3C459E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24" y="1361402"/>
            <a:ext cx="4316775" cy="161632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226780-DA24-C25A-AFB1-1876807EA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899" y="1361402"/>
            <a:ext cx="6510369" cy="49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80341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C2712-934E-E70D-9F0F-B402454B5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6BEF329-1FA1-02B5-0E0C-7AC78BAE01EE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Unit Framework - Resultados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1D506B-2522-6EB7-24CF-533FEF8D2EF2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DFED93-D17E-E82E-9215-FFF944785D03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DCDFCADB-D0A9-AAE0-3E78-2443FCD6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457E35-9EE9-36A0-C292-4838984C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60" y="1009817"/>
            <a:ext cx="5898080" cy="53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4361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Aplicativo, Padrão do plano de fundo&#10;&#10;Descrição gerada automaticamente">
            <a:extLst>
              <a:ext uri="{FF2B5EF4-FFF2-40B4-BE49-F238E27FC236}">
                <a16:creationId xmlns:a16="http://schemas.microsoft.com/office/drawing/2014/main" id="{B25C081E-F43A-1040-2C9C-188CC14A9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AB9F58D-7B13-6FE8-36A6-58B15A10FD40}"/>
              </a:ext>
            </a:extLst>
          </p:cNvPr>
          <p:cNvSpPr txBox="1"/>
          <p:nvPr/>
        </p:nvSpPr>
        <p:spPr>
          <a:xfrm>
            <a:off x="1450676" y="2875002"/>
            <a:ext cx="9290649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Grupo 2 – Sistemas para Internet – Eixo 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6B5F9A-AFD6-172E-7AF5-4663ADB1DBAE}"/>
              </a:ext>
            </a:extLst>
          </p:cNvPr>
          <p:cNvSpPr txBox="1"/>
          <p:nvPr/>
        </p:nvSpPr>
        <p:spPr>
          <a:xfrm>
            <a:off x="4414568" y="3614468"/>
            <a:ext cx="3362865" cy="26967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Alícia Ribeiro</a:t>
            </a:r>
          </a:p>
          <a:p>
            <a:pPr>
              <a:lnSpc>
                <a:spcPct val="150000"/>
              </a:lnSpc>
            </a:pPr>
            <a:r>
              <a:rPr lang="pt-BR" sz="2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Danilo Pupin</a:t>
            </a:r>
          </a:p>
          <a:p>
            <a:pPr>
              <a:lnSpc>
                <a:spcPct val="150000"/>
              </a:lnSpc>
            </a:pPr>
            <a:r>
              <a:rPr lang="pt-BR" sz="2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Elisabete de Paula</a:t>
            </a:r>
          </a:p>
          <a:p>
            <a:pPr>
              <a:lnSpc>
                <a:spcPct val="150000"/>
              </a:lnSpc>
            </a:pPr>
            <a:r>
              <a:rPr lang="pt-BR" sz="2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Isabella Prado</a:t>
            </a:r>
          </a:p>
          <a:p>
            <a:pPr>
              <a:lnSpc>
                <a:spcPct val="150000"/>
              </a:lnSpc>
            </a:pPr>
            <a:r>
              <a:rPr lang="pt-BR" sz="2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</a:t>
            </a:r>
            <a:r>
              <a:rPr lang="pt-BR" sz="2300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Nickolas</a:t>
            </a:r>
            <a:r>
              <a:rPr lang="pt-BR" sz="23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Mendonça</a:t>
            </a:r>
          </a:p>
        </p:txBody>
      </p:sp>
    </p:spTree>
    <p:extLst>
      <p:ext uri="{BB962C8B-B14F-4D97-AF65-F5344CB8AC3E}">
        <p14:creationId xmlns:p14="http://schemas.microsoft.com/office/powerpoint/2010/main" val="3967180579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1874448" y="2459504"/>
            <a:ext cx="8443104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Demonstração da</a:t>
            </a:r>
          </a:p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aplicação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97C62E4E-A2D7-BB47-810D-354A6C10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" y="103515"/>
            <a:ext cx="1052424" cy="1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48256"/>
      </p:ext>
    </p:extLst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1874448" y="2921169"/>
            <a:ext cx="8443104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Obrigado!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97C62E4E-A2D7-BB47-810D-354A6C10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" y="103515"/>
            <a:ext cx="1052424" cy="1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42715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2521070" y="2921169"/>
            <a:ext cx="7149861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Contextualização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F27ACA1C-2782-0AEC-E1F8-2F352AD2D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" y="103515"/>
            <a:ext cx="1052424" cy="1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59146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Introdução</a:t>
            </a:r>
          </a:p>
        </p:txBody>
      </p:sp>
      <p:pic>
        <p:nvPicPr>
          <p:cNvPr id="7" name="Imagem 6" descr="Homem andando de skate na rua&#10;&#10;Descrição gerada automaticamente">
            <a:extLst>
              <a:ext uri="{FF2B5EF4-FFF2-40B4-BE49-F238E27FC236}">
                <a16:creationId xmlns:a16="http://schemas.microsoft.com/office/drawing/2014/main" id="{E75FFE5C-41CD-1BD6-3754-B82E2CF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18245"/>
            <a:ext cx="6538823" cy="435921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D7F90B7-EF69-8B21-4501-59D6A8D822DF}"/>
              </a:ext>
            </a:extLst>
          </p:cNvPr>
          <p:cNvSpPr txBox="1"/>
          <p:nvPr/>
        </p:nvSpPr>
        <p:spPr>
          <a:xfrm>
            <a:off x="6745857" y="1822467"/>
            <a:ext cx="4977441" cy="227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Atividade física é trivial na vida das pessoas, muito mais que estética, é saúde.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Aliado a atividade, o treino, a sequência de exercícios é fundamental para o sucesso na academia.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D8BB150-1969-AAC0-A0B2-FCCB67C95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27892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Objetivo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59CC1A-8CF5-8259-8C3C-5FFDD7F3B86A}"/>
              </a:ext>
            </a:extLst>
          </p:cNvPr>
          <p:cNvSpPr/>
          <p:nvPr/>
        </p:nvSpPr>
        <p:spPr>
          <a:xfrm>
            <a:off x="5653178" y="1518244"/>
            <a:ext cx="6538822" cy="435921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C6F8A5-C481-B909-56A9-286464786339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C42A2E-56C2-8BFC-3CE3-31AFA4A66AD3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38F4AF1-C4B1-8033-69D4-6AD1068A9749}"/>
              </a:ext>
            </a:extLst>
          </p:cNvPr>
          <p:cNvSpPr txBox="1"/>
          <p:nvPr/>
        </p:nvSpPr>
        <p:spPr>
          <a:xfrm>
            <a:off x="405442" y="2476944"/>
            <a:ext cx="4977441" cy="153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Dado o contexto, o objetivo do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ShapeApp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é auxiliar na atividade física, fornecendo uma plataforma capaz de organizar e sequenciar os exercícios de um treino.</a:t>
            </a: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C55558D6-1554-53A8-F6BC-7F91793FE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14897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Público Alvo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7F90B7-EF69-8B21-4501-59D6A8D822DF}"/>
              </a:ext>
            </a:extLst>
          </p:cNvPr>
          <p:cNvSpPr txBox="1"/>
          <p:nvPr/>
        </p:nvSpPr>
        <p:spPr>
          <a:xfrm>
            <a:off x="6500004" y="1645948"/>
            <a:ext cx="4649638" cy="356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Poppins" panose="00000500000000000000" pitchFamily="2" charset="0"/>
                <a:cs typeface="Poppins" panose="00000500000000000000" pitchFamily="2" charset="0"/>
              </a:rPr>
              <a:t>Atividade física é fundamental para todos!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Por isso, o público alvo da aplicação é bastante amplo, pessoas interessadas em atividade física, que treinem ao ar livre ou que tenham alguma restrição com instrutores de academia, com faixa etária entre 16 – 60+.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5" name="Imagem 4" descr="Homem de camisa branca&#10;&#10;Descrição gerada automaticamente">
            <a:extLst>
              <a:ext uri="{FF2B5EF4-FFF2-40B4-BE49-F238E27FC236}">
                <a16:creationId xmlns:a16="http://schemas.microsoft.com/office/drawing/2014/main" id="{6243F18E-3269-2754-302B-99312402D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7" y="1648968"/>
            <a:ext cx="1780032" cy="1780032"/>
          </a:xfrm>
          <a:prstGeom prst="rect">
            <a:avLst/>
          </a:prstGeom>
        </p:spPr>
      </p:pic>
      <p:pic>
        <p:nvPicPr>
          <p:cNvPr id="8" name="Imagem 7" descr="Mulher com cabelos longos&#10;&#10;Descrição gerada automaticamente">
            <a:extLst>
              <a:ext uri="{FF2B5EF4-FFF2-40B4-BE49-F238E27FC236}">
                <a16:creationId xmlns:a16="http://schemas.microsoft.com/office/drawing/2014/main" id="{1C730525-92A1-A116-7431-329B055E2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5" y="1648968"/>
            <a:ext cx="1780032" cy="1780032"/>
          </a:xfrm>
          <a:prstGeom prst="rect">
            <a:avLst/>
          </a:prstGeom>
        </p:spPr>
      </p:pic>
      <p:pic>
        <p:nvPicPr>
          <p:cNvPr id="13" name="Imagem 12" descr="Homem falando no celular&#10;&#10;Descrição gerada automaticamente">
            <a:extLst>
              <a:ext uri="{FF2B5EF4-FFF2-40B4-BE49-F238E27FC236}">
                <a16:creationId xmlns:a16="http://schemas.microsoft.com/office/drawing/2014/main" id="{E7ED58A9-05C8-A181-E6C0-5E0D09546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51" y="3597654"/>
            <a:ext cx="1780032" cy="1780032"/>
          </a:xfrm>
          <a:prstGeom prst="rect">
            <a:avLst/>
          </a:prstGeom>
        </p:spPr>
      </p:pic>
      <p:pic>
        <p:nvPicPr>
          <p:cNvPr id="15" name="Imagem 14" descr="Homem sentado olhando para o lado&#10;&#10;Descrição gerada automaticamente">
            <a:extLst>
              <a:ext uri="{FF2B5EF4-FFF2-40B4-BE49-F238E27FC236}">
                <a16:creationId xmlns:a16="http://schemas.microsoft.com/office/drawing/2014/main" id="{98003442-7DFD-23F1-970B-DF55CB708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37" y="1648968"/>
            <a:ext cx="1780032" cy="1780032"/>
          </a:xfrm>
          <a:prstGeom prst="rect">
            <a:avLst/>
          </a:prstGeom>
        </p:spPr>
      </p:pic>
      <p:pic>
        <p:nvPicPr>
          <p:cNvPr id="17" name="Imagem 16" descr="Homem de camisa branca&#10;&#10;Descrição gerada automaticamente">
            <a:extLst>
              <a:ext uri="{FF2B5EF4-FFF2-40B4-BE49-F238E27FC236}">
                <a16:creationId xmlns:a16="http://schemas.microsoft.com/office/drawing/2014/main" id="{996025BD-0FF7-1939-BEFF-8B0A228DF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39" y="3597654"/>
            <a:ext cx="1780032" cy="1780032"/>
          </a:xfrm>
          <a:prstGeom prst="rect">
            <a:avLst/>
          </a:prstGeom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E95DCB4A-4458-DFBA-2CF5-7A3B4D8F9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36042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Personas (síntese)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7F90B7-EF69-8B21-4501-59D6A8D822DF}"/>
              </a:ext>
            </a:extLst>
          </p:cNvPr>
          <p:cNvSpPr txBox="1"/>
          <p:nvPr/>
        </p:nvSpPr>
        <p:spPr>
          <a:xfrm>
            <a:off x="3592903" y="1968555"/>
            <a:ext cx="7250502" cy="107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Nayara de Carvalho</a:t>
            </a: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latin typeface="Poppins" panose="00000500000000000000" pitchFamily="2" charset="0"/>
                <a:cs typeface="Poppins" panose="00000500000000000000" pitchFamily="2" charset="0"/>
              </a:rPr>
              <a:t>Não tem condições de arcar com personal trainer, tem pouco tempo na rotina e precisa treinar de forma rápida e eficaz.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8" name="Imagem 7" descr="Mulher com cabelos longos&#10;&#10;Descrição gerada automaticamente">
            <a:extLst>
              <a:ext uri="{FF2B5EF4-FFF2-40B4-BE49-F238E27FC236}">
                <a16:creationId xmlns:a16="http://schemas.microsoft.com/office/drawing/2014/main" id="{1C730525-92A1-A116-7431-329B055E2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97" y="1753714"/>
            <a:ext cx="1780032" cy="1780032"/>
          </a:xfrm>
          <a:prstGeom prst="rect">
            <a:avLst/>
          </a:prstGeom>
        </p:spPr>
      </p:pic>
      <p:pic>
        <p:nvPicPr>
          <p:cNvPr id="3" name="Imagem 2" descr="Homem falando no celular&#10;&#10;Descrição gerada automaticamente">
            <a:extLst>
              <a:ext uri="{FF2B5EF4-FFF2-40B4-BE49-F238E27FC236}">
                <a16:creationId xmlns:a16="http://schemas.microsoft.com/office/drawing/2014/main" id="{2ED702DB-CC5D-8B91-A520-D263509EE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97" y="3796811"/>
            <a:ext cx="1780032" cy="17800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53ADBF-24A5-8659-CBB8-D64491D28710}"/>
              </a:ext>
            </a:extLst>
          </p:cNvPr>
          <p:cNvSpPr txBox="1"/>
          <p:nvPr/>
        </p:nvSpPr>
        <p:spPr>
          <a:xfrm>
            <a:off x="3592903" y="3986507"/>
            <a:ext cx="7250502" cy="140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Rafael Mendes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latin typeface="Poppins" panose="00000500000000000000" pitchFamily="2" charset="0"/>
                <a:cs typeface="Poppins" panose="00000500000000000000" pitchFamily="2" charset="0"/>
              </a:rPr>
              <a:t>É um entusiasta do exercício físico, treina desde jovem e não gosta de ser acompanhado por instrutores no treino, prefere experimentar novas possibilidades e se diverte com isso.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C19DFC9-FC83-DA62-0852-EC7F1EA51C5B}"/>
              </a:ext>
            </a:extLst>
          </p:cNvPr>
          <p:cNvSpPr txBox="1"/>
          <p:nvPr/>
        </p:nvSpPr>
        <p:spPr>
          <a:xfrm>
            <a:off x="2470749" y="963450"/>
            <a:ext cx="7250502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latin typeface="Poppins" panose="00000500000000000000" pitchFamily="2" charset="0"/>
                <a:cs typeface="Poppins" panose="00000500000000000000" pitchFamily="2" charset="0"/>
              </a:rPr>
              <a:t>Para melhor contextualização, trazemos 2 exemplos de personas</a:t>
            </a: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AB3F3628-A377-04DC-6CF9-C1182B7CC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26344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1874448" y="2921169"/>
            <a:ext cx="8443104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Projeto de Interface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7383254D-9418-1172-344C-DA1777094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" y="103515"/>
            <a:ext cx="1052424" cy="1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19884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Ícone&#10;&#10;Descrição gerada automaticamente">
            <a:extLst>
              <a:ext uri="{FF2B5EF4-FFF2-40B4-BE49-F238E27FC236}">
                <a16:creationId xmlns:a16="http://schemas.microsoft.com/office/drawing/2014/main" id="{1AE3EA68-EDB8-DF92-B5D1-B616E416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59943"/>
            <a:ext cx="3738114" cy="3738114"/>
          </a:xfrm>
          <a:prstGeom prst="rect">
            <a:avLst/>
          </a:prstGeom>
          <a:effectLst>
            <a:outerShdw blurRad="63500" dist="38100" dir="1980000" algn="ctr" rotWithShape="0">
              <a:srgbClr val="000000">
                <a:alpha val="31000"/>
              </a:srgbClr>
            </a:outerShdw>
          </a:effec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5FECB9-BD2A-0F01-6107-7F9F2C497868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Logotipo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E9DFA5-F5EB-321B-DAB9-B71AD43AAEF5}"/>
              </a:ext>
            </a:extLst>
          </p:cNvPr>
          <p:cNvSpPr txBox="1"/>
          <p:nvPr/>
        </p:nvSpPr>
        <p:spPr>
          <a:xfrm>
            <a:off x="4766094" y="1922947"/>
            <a:ext cx="6586268" cy="3012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As formas, fontes e paleta de cores do logo da marca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ShapeApp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foram desenvolvidas </a:t>
            </a: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enfatizando a energia, vitalidade, disposição e alerta,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características fundamentais para se desenvolver atividades físicas de alta qualidade.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Fontes quadradas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sans-serif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foram aplicadas para remeter a </a:t>
            </a: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modernidade e agressividade, 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juntamente da paleta de cores quentes análogas e das formas de baixa complexidade.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79BD3946-655B-8BC7-7279-315E9624B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07518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596</Words>
  <Application>Microsoft Office PowerPoint</Application>
  <PresentationFormat>Widescreen</PresentationFormat>
  <Paragraphs>71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Marketing Dynamic Travel</dc:creator>
  <cp:lastModifiedBy>Marketing Dynamic Travel</cp:lastModifiedBy>
  <cp:revision>18</cp:revision>
  <dcterms:created xsi:type="dcterms:W3CDTF">2024-06-19T09:48:27Z</dcterms:created>
  <dcterms:modified xsi:type="dcterms:W3CDTF">2024-12-01T21:40:32Z</dcterms:modified>
</cp:coreProperties>
</file>